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97" r:id="rId2"/>
    <p:sldId id="406" r:id="rId3"/>
    <p:sldId id="409" r:id="rId4"/>
    <p:sldId id="410" r:id="rId5"/>
    <p:sldId id="408" r:id="rId6"/>
    <p:sldId id="412" r:id="rId7"/>
    <p:sldId id="411" r:id="rId8"/>
    <p:sldId id="414" r:id="rId9"/>
    <p:sldId id="415" r:id="rId10"/>
    <p:sldId id="416" r:id="rId11"/>
    <p:sldId id="395" r:id="rId12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02CF519-859F-367F-2D76-F58E45C87F03}" name="Zítková Vladimíra 01" initials="VZ" userId="S::vladimira.zitkova01@kraj-lbc.cz::8f1f5a7d-b313-476b-8632-683fa74c7a4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meňová Jana" initials="JR" lastIdx="2" clrIdx="0">
    <p:extLst>
      <p:ext uri="{19B8F6BF-5375-455C-9EA6-DF929625EA0E}">
        <p15:presenceInfo xmlns:p15="http://schemas.microsoft.com/office/powerpoint/2012/main" userId="Remeňová J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AE0792-C17F-4F76-B938-63CA3C543FEA}" v="3" dt="2025-04-02T18:49:57.4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>
      <p:cViewPr varScale="1">
        <p:scale>
          <a:sx n="62" d="100"/>
          <a:sy n="62" d="100"/>
        </p:scale>
        <p:origin x="136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BD08E8A-19DA-4954-A227-16CA2D4D7F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C78C1B1-28CE-4530-8EC5-F5D64E21793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AD9F73A-20F3-4D3C-BD4D-485ED14B7BB4}" type="datetimeFigureOut">
              <a:rPr lang="cs-CZ" altLang="cs-CZ"/>
              <a:pPr>
                <a:defRPr/>
              </a:pPr>
              <a:t>03.04.2025</a:t>
            </a:fld>
            <a:endParaRPr lang="cs-CZ" altLang="cs-CZ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92533AFF-832F-4408-A26E-6B164B6B598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0AACF1C7-BCBA-4091-8488-0604F2C469F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1F47C7B-9450-40C1-BA18-8DE44565C6E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925A6A2-42D7-4831-AF38-9293D74B714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4299EAE-15C6-4407-8B14-A0A10865ACA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B956C27-EAD1-4351-B4C7-36194C4A14C1}" type="datetimeFigureOut">
              <a:rPr lang="cs-CZ" altLang="cs-CZ"/>
              <a:pPr>
                <a:defRPr/>
              </a:pPr>
              <a:t>03.04.2025</a:t>
            </a:fld>
            <a:endParaRPr lang="cs-CZ" altLang="cs-CZ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B881F0F-DE8E-45E5-880E-0FD9362E4B0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174E41EA-7B86-4EBE-9798-485B2075A45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3D84F048-F387-4E65-8315-AB1EA10EBE3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E9E80E26-C43B-43EA-A1BA-628213BD2B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1082748-4CAB-42BD-9306-0E84A927148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49670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3EC83F9-16AF-4509-A64B-0C673931C1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AA214C3-3D88-42E1-B0CD-4F30BA3B57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05703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F603DB-1813-4602-BD58-D36172361E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31867C-812C-4ADD-9B26-0F795A09C5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A45771-29D4-41D9-9540-B6EA6EE953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3AF51-E2F3-4AC3-B818-EC99F116170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7869655"/>
      </p:ext>
    </p:extLst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4A78C9-7A2F-41B3-BF08-90A07CBE13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852830-EEFB-4AE5-BE40-79E89FEE7B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80BA52-01E1-42E4-816C-A4E40247B6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2F465-87D6-4737-84D9-6B2B7916A07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19484622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08776B-2C5A-4AD7-A51A-74A2499706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E88CBE-E066-41B8-8943-503A441743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AB4261-82EF-4DAF-ACFD-ECA8A9E93B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36E40-1BD9-41C7-ACD1-1B0F6FC957A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19874064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pPr lvl="0"/>
            <a:r>
              <a:rPr lang="cs-CZ" noProof="0"/>
              <a:t>Kliknutím na ikonu přidáte obrázek.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95016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DDCBCE-0E21-4678-9789-DAFD4ABF80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364A8D-8C0F-43B9-B3C1-4E8EA88E86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04EACB-5D8E-4BCA-951D-656A3A0B21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D4F2A-B1F4-417C-A8CD-64F1C402B90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04316173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B21C2A-FA83-49BE-B628-3D86982006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AFE522-C0AD-4962-A523-62D97E18D1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109053-50FD-4B8E-9C8D-22DB21DDE9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305E1-0813-4338-A764-51E416356DA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36434681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E98422-B236-4FC9-9BE1-6DC1820A13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50390-A5F8-4B84-AFAD-A99080A770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BE7776-1213-4BEA-A297-EE8A79DEAF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0D2DE-E59F-4DF8-AEA3-6E41ECB5A27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46615637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BF2C14C-188C-42F8-981E-9C8B5B074B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AB15B87-4C3C-4C8D-BE61-B5ABE2DE67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940BD87-626E-47DA-A651-68156048C9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CBA58-F71E-4FEE-BF58-8651425F759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36984572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019FAEB-4CE0-4C98-A5C7-2307A15C28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C67C48E-5A54-4DDB-93E7-B5957F692A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15B712-2B4D-4AE0-A9F5-CE3BF8F2B4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13842-00B2-4553-9F20-C72C5A2010B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63810973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6C61A29-A14A-4374-A6BF-6B184D16DF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2C0206D-E487-4911-9F80-3F5134C58B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535A1B-A999-4BFC-943B-D86EDB384E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E8607-D2E1-4034-AB4F-831B9FA0654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71648008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215B8F-2432-4319-A4C9-4B3DA1EA5C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6E808C-FC6E-4D20-9750-95270D5153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34D91B-C0A2-49BD-AA48-9A771EB103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04E78-4F81-45F6-A40B-F1C7F37C3B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70928808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EF6855-E0F9-45D6-A350-E6ED8388D3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480E64-2D06-4AED-8D69-20395630F0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2C1293-EAD2-49D2-BD5A-310C3CE6EF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0A5B6-1330-4F7A-94D0-99415869180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06246941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1BD1B60-275B-4556-8BEE-604EBB9DAF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F26F589-4688-4492-9330-4BCDA1851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E75727-3C91-4A36-A4BA-4043A0D7CC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EB782B3-8625-401B-B835-8DDF8822FF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4FBD4D7-991A-4679-925D-662FD0D2F9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B93CD10-4709-441C-8AF9-4E5654E74C2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171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ovéPole 3">
            <a:extLst>
              <a:ext uri="{FF2B5EF4-FFF2-40B4-BE49-F238E27FC236}">
                <a16:creationId xmlns:a16="http://schemas.microsoft.com/office/drawing/2014/main" id="{4CB94AAD-BC56-4F31-96D0-A929F524D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78" y="836712"/>
            <a:ext cx="7829446" cy="5332165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cs-CZ" sz="28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dirty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Novela ZZVZ 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dirty="0">
                <a:solidFill>
                  <a:srgbClr val="0070C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centrální zadávání veřejných zakázek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cs-CZ" sz="2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cs-CZ" sz="24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Martina Šťastná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Krajský úřad Libereckého kraje</a:t>
            </a:r>
            <a:endParaRPr lang="cs-CZ" sz="2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kumimoji="0" lang="cs-CZ" altLang="cs-CZ" sz="2400" b="0" i="0" u="none" strike="noStrike" kern="1200" cap="none" spc="30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+mj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Obrázek 1" descr="Obsah obrázku text, klipart&#10;&#10;Popis byl vytvořen automaticky">
            <a:extLst>
              <a:ext uri="{FF2B5EF4-FFF2-40B4-BE49-F238E27FC236}">
                <a16:creationId xmlns:a16="http://schemas.microsoft.com/office/drawing/2014/main" id="{11CC899A-594B-D77B-7178-20DA161957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1852781" cy="7388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3605791"/>
      </p:ext>
    </p:extLst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30963-21F8-5870-3352-66AA30808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A68ADB-54C4-4F1D-A497-76B30E92E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88640"/>
            <a:ext cx="8208912" cy="1008112"/>
          </a:xfrm>
        </p:spPr>
        <p:txBody>
          <a:bodyPr/>
          <a:lstStyle/>
          <a:p>
            <a:r>
              <a:rPr lang="pl-PL" sz="2800" b="1" dirty="0">
                <a:solidFill>
                  <a:srgbClr val="0070C0"/>
                </a:solidFill>
              </a:rPr>
              <a:t>Vzhled e-shopu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9466F6-DF6B-E7A6-B0B5-6F7C4839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40768"/>
            <a:ext cx="8445624" cy="5030019"/>
          </a:xfrm>
        </p:spPr>
        <p:txBody>
          <a:bodyPr/>
          <a:lstStyle/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marL="0" indent="0" algn="just">
              <a:buNone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marL="0" indent="0" algn="just">
              <a:buNone/>
            </a:pPr>
            <a:endParaRPr lang="cs-CZ" sz="2000" dirty="0">
              <a:latin typeface="+mj-lt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034C37E-4FF2-D329-9438-60EB9D955B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124" y="1700808"/>
            <a:ext cx="8103752" cy="4121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7560"/>
      </p:ext>
    </p:extLst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Picture Placeholder 1">
            <a:extLst>
              <a:ext uri="{FF2B5EF4-FFF2-40B4-BE49-F238E27FC236}">
                <a16:creationId xmlns:a16="http://schemas.microsoft.com/office/drawing/2014/main" id="{0C2EF49E-0DDF-4828-ADBE-97EEB5CFC0B8}"/>
              </a:ext>
            </a:extLst>
          </p:cNvPr>
          <p:cNvSpPr>
            <a:spLocks noGrp="1" noChangeArrowheads="1"/>
          </p:cNvSpPr>
          <p:nvPr>
            <p:ph type="pic" sz="quarter" idx="13"/>
          </p:nvPr>
        </p:nvSpPr>
        <p:spPr bwMode="auto">
          <a:xfrm>
            <a:off x="251520" y="134553"/>
            <a:ext cx="9144000" cy="5143500"/>
          </a:xfrm>
          <a:blipFill dpi="0" rotWithShape="0">
            <a:blip r:embed="rId2"/>
            <a:srcRect/>
            <a:tile tx="0" ty="0" sx="100000" sy="100000" flip="none" algn="tl"/>
          </a:blip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60CCBA-5AAA-4603-9F35-4BC88525CF02}"/>
              </a:ext>
            </a:extLst>
          </p:cNvPr>
          <p:cNvSpPr/>
          <p:nvPr/>
        </p:nvSpPr>
        <p:spPr>
          <a:xfrm>
            <a:off x="251520" y="0"/>
            <a:ext cx="9182100" cy="70048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8AB3E8-758B-4048-AF52-0851E5C0E38C}"/>
              </a:ext>
            </a:extLst>
          </p:cNvPr>
          <p:cNvSpPr/>
          <p:nvPr/>
        </p:nvSpPr>
        <p:spPr>
          <a:xfrm>
            <a:off x="1907704" y="1124744"/>
            <a:ext cx="6048672" cy="4468762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altLang="cs-CZ" u="sng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1200" cap="none" spc="225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Titillium" charset="0"/>
                <a:cs typeface="Arial" panose="020B0604020202020204" pitchFamily="34" charset="0"/>
              </a:rPr>
              <a:t>Děkuji za pozornost</a:t>
            </a:r>
            <a:endParaRPr kumimoji="0" lang="en-US" sz="2400" b="0" i="0" u="none" strike="noStrike" kern="1200" cap="none" spc="225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Titillium" charset="0"/>
              <a:cs typeface="Arial" panose="020B0604020202020204" pitchFamily="34" charset="0"/>
            </a:endParaRPr>
          </a:p>
        </p:txBody>
      </p:sp>
      <p:sp>
        <p:nvSpPr>
          <p:cNvPr id="7" name="Preciosa Division Name…">
            <a:extLst>
              <a:ext uri="{FF2B5EF4-FFF2-40B4-BE49-F238E27FC236}">
                <a16:creationId xmlns:a16="http://schemas.microsoft.com/office/drawing/2014/main" id="{A9BD6238-5D6B-456D-A35D-882C9885E180}"/>
              </a:ext>
            </a:extLst>
          </p:cNvPr>
          <p:cNvSpPr txBox="1"/>
          <p:nvPr/>
        </p:nvSpPr>
        <p:spPr>
          <a:xfrm>
            <a:off x="846138" y="5910263"/>
            <a:ext cx="7451725" cy="777875"/>
          </a:xfrm>
          <a:prstGeom prst="rect">
            <a:avLst/>
          </a:prstGeom>
          <a:ln w="12700">
            <a:miter lim="400000"/>
          </a:ln>
        </p:spPr>
        <p:txBody>
          <a:bodyPr lIns="38100" tIns="38100" rIns="38100" bIns="3810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rgbClr val="63666A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lang="cs-CZ" sz="900" b="1" i="0" u="none" strike="noStrike" kern="1200" cap="none" spc="225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Liberecký kraj</a:t>
            </a:r>
            <a:endParaRPr kumimoji="0" lang="pl-PL" sz="900" b="1" i="0" u="none" strike="noStrike" kern="1200" cap="none" spc="225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rgbClr val="63666A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 panose="020B0604020202020204" pitchFamily="34" charset="0"/>
                <a:sym typeface="Arial"/>
              </a:rPr>
              <a:t>U Jezu 642, 460 01 Liberec</a:t>
            </a:r>
          </a:p>
          <a:p>
            <a:pPr marL="0" marR="0" lvl="0" indent="0" algn="ctr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rgbClr val="63666A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 panose="020B0604020202020204" pitchFamily="34" charset="0"/>
                <a:sym typeface="Arial"/>
              </a:rPr>
              <a:t>P +420 48</a:t>
            </a:r>
            <a:r>
              <a:rPr kumimoji="0" lang="cs-CZ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 panose="020B0604020202020204" pitchFamily="34" charset="0"/>
                <a:sym typeface="Arial"/>
              </a:rPr>
              <a:t>5</a:t>
            </a: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cs-CZ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 panose="020B0604020202020204" pitchFamily="34" charset="0"/>
                <a:sym typeface="Arial"/>
              </a:rPr>
              <a:t>226</a:t>
            </a: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cs-CZ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 panose="020B0604020202020204" pitchFamily="34" charset="0"/>
                <a:sym typeface="Arial"/>
              </a:rPr>
              <a:t>111</a:t>
            </a:r>
            <a:r>
              <a:rPr kumimoji="0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 panose="020B0604020202020204" pitchFamily="34" charset="0"/>
                <a:sym typeface="Arial"/>
              </a:rPr>
              <a:t> – </a:t>
            </a:r>
            <a:r>
              <a:rPr kumimoji="0" lang="cs-CZ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 panose="020B0604020202020204" pitchFamily="34" charset="0"/>
                <a:sym typeface="Arial"/>
              </a:rPr>
              <a:t>E podatelna(at)kraj-lbc.cz</a:t>
            </a:r>
          </a:p>
          <a:p>
            <a:pPr marL="0" marR="0" lvl="0" indent="0" algn="ctr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rgbClr val="63666A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lang="cs-CZ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Arial"/>
                <a:cs typeface="Arial" panose="020B0604020202020204" pitchFamily="34" charset="0"/>
                <a:sym typeface="Arial"/>
              </a:rPr>
              <a:t>www.lbc-kraj.cz</a:t>
            </a:r>
          </a:p>
        </p:txBody>
      </p:sp>
    </p:spTree>
    <p:extLst>
      <p:ext uri="{BB962C8B-B14F-4D97-AF65-F5344CB8AC3E}">
        <p14:creationId xmlns:p14="http://schemas.microsoft.com/office/powerpoint/2010/main" val="3028425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62BFA-2708-14CB-043D-A21F665D9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cs-CZ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Novela zákona č. 134/2016 Sb., o zadávání veřejných zakázek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187E3A-C073-AD64-FA05-8E4C956BD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28800"/>
            <a:ext cx="8136904" cy="4536504"/>
          </a:xfrm>
        </p:spPr>
        <p:txBody>
          <a:bodyPr/>
          <a:lstStyle/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zákon </a:t>
            </a:r>
            <a:r>
              <a:rPr lang="cs-CZ" sz="2000" b="1" dirty="0"/>
              <a:t>č. 69/2025 Sb.</a:t>
            </a:r>
            <a:r>
              <a:rPr lang="cs-CZ" sz="2000" dirty="0"/>
              <a:t>, kterým se se mění zákon č. 215/2004 Sb., </a:t>
            </a:r>
            <a:r>
              <a:rPr lang="cs-CZ" sz="2000" b="1" dirty="0"/>
              <a:t>o úpravě některých vztahů v oblasti veřejné podpory</a:t>
            </a:r>
            <a:r>
              <a:rPr lang="cs-CZ" sz="2000" dirty="0"/>
              <a:t> a o změně zákona o podpoře výzkumu a vývoje, ve znění pozdějších předpisů, a další související zákony 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účinnost </a:t>
            </a:r>
            <a:r>
              <a:rPr lang="cs-CZ" sz="2000" b="1" dirty="0">
                <a:solidFill>
                  <a:srgbClr val="0070C0"/>
                </a:solidFill>
              </a:rPr>
              <a:t>3. 4. 2025</a:t>
            </a:r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§"/>
            </a:pPr>
            <a:endParaRPr lang="cs-CZ" sz="2000" b="1" dirty="0"/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cs-CZ" sz="2000" b="1" dirty="0"/>
              <a:t>využita pro uplatnění pozměňovacích návrhů, vč. navýšení limitů VZMR</a:t>
            </a:r>
          </a:p>
          <a:p>
            <a:pPr marL="0" indent="0" algn="just">
              <a:buClr>
                <a:srgbClr val="00B050"/>
              </a:buClr>
              <a:buNone/>
            </a:pPr>
            <a:endParaRPr lang="cs-CZ" sz="2000" dirty="0"/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primárním cílem - národní implementace </a:t>
            </a:r>
            <a:r>
              <a:rPr lang="cs-CZ" sz="2000" b="1" dirty="0"/>
              <a:t>nařízení</a:t>
            </a:r>
            <a:r>
              <a:rPr lang="cs-CZ" sz="2000" dirty="0"/>
              <a:t> Evropského parlamentu a Rady (EU) </a:t>
            </a:r>
            <a:r>
              <a:rPr lang="cs-CZ" sz="2000" b="1" dirty="0"/>
              <a:t>2022/2560</a:t>
            </a:r>
            <a:r>
              <a:rPr lang="cs-CZ" sz="2000" dirty="0"/>
              <a:t> ze dne 14. prosince 2022 </a:t>
            </a:r>
            <a:r>
              <a:rPr lang="cs-CZ" sz="2000" b="1" dirty="0"/>
              <a:t>o zahraničních subvencích narušujících vnitřní trh (</a:t>
            </a:r>
            <a:r>
              <a:rPr lang="cs-CZ" sz="2000" b="1" dirty="0" err="1"/>
              <a:t>Foreign</a:t>
            </a:r>
            <a:r>
              <a:rPr lang="cs-CZ" sz="2000" b="1" dirty="0"/>
              <a:t> </a:t>
            </a:r>
            <a:r>
              <a:rPr lang="cs-CZ" sz="2000" b="1" dirty="0" err="1"/>
              <a:t>Subsidies</a:t>
            </a:r>
            <a:r>
              <a:rPr lang="cs-CZ" sz="2000" b="1" dirty="0"/>
              <a:t> </a:t>
            </a:r>
            <a:r>
              <a:rPr lang="cs-CZ" sz="2000" b="1" dirty="0" err="1"/>
              <a:t>Regulation</a:t>
            </a:r>
            <a:r>
              <a:rPr lang="cs-CZ" sz="2000" b="1" dirty="0"/>
              <a:t> – FSR)</a:t>
            </a:r>
          </a:p>
          <a:p>
            <a:pPr marL="285750" indent="-285750" algn="just">
              <a:buClr>
                <a:srgbClr val="00B050"/>
              </a:buClr>
              <a:buFont typeface="Wingdings" panose="05000000000000000000" pitchFamily="2" charset="2"/>
              <a:buChar char="§"/>
            </a:pPr>
            <a:endParaRPr lang="cs-CZ" sz="2000" b="1" dirty="0">
              <a:solidFill>
                <a:srgbClr val="00B050"/>
              </a:solidFill>
            </a:endParaRP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2379289"/>
      </p:ext>
    </p:extLst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79857-86F7-10F2-B6E7-447181F36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FC9894-1F5E-2CF9-4F4E-E1814A7FA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64096"/>
          </a:xfrm>
        </p:spPr>
        <p:txBody>
          <a:bodyPr/>
          <a:lstStyle/>
          <a:p>
            <a:r>
              <a:rPr lang="cs-CZ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Navýšení finančních limitů pro VZMR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C30F07-3F66-D395-B77B-C325E578E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856" y="1124744"/>
            <a:ext cx="8013576" cy="5040560"/>
          </a:xfrm>
        </p:spPr>
        <p:txBody>
          <a:bodyPr/>
          <a:lstStyle/>
          <a:p>
            <a:pPr marL="0" indent="0">
              <a:spcAft>
                <a:spcPts val="600"/>
              </a:spcAft>
              <a:buClr>
                <a:srgbClr val="00B050"/>
              </a:buClr>
              <a:buNone/>
            </a:pPr>
            <a:endParaRPr lang="cs-CZ" sz="2000" dirty="0"/>
          </a:p>
          <a:p>
            <a:pPr marL="0" indent="0" algn="just">
              <a:spcAft>
                <a:spcPts val="600"/>
              </a:spcAft>
              <a:buClr>
                <a:srgbClr val="00B050"/>
              </a:buClr>
              <a:buNone/>
            </a:pPr>
            <a:r>
              <a:rPr lang="cs-CZ" sz="2000" dirty="0"/>
              <a:t>§ 27 ZZVZ veřejná zakázka malého rozsahu</a:t>
            </a:r>
          </a:p>
          <a:p>
            <a:pPr marL="285750" indent="-2857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dodávky a služby – </a:t>
            </a:r>
            <a:r>
              <a:rPr lang="cs-CZ" sz="2000" b="1" dirty="0">
                <a:solidFill>
                  <a:srgbClr val="0070C0"/>
                </a:solidFill>
              </a:rPr>
              <a:t>3 mil. Kč bez DPH </a:t>
            </a:r>
            <a:r>
              <a:rPr lang="cs-CZ" sz="2000" dirty="0"/>
              <a:t>(dosud 2 mil. Kč)</a:t>
            </a:r>
          </a:p>
          <a:p>
            <a:pPr marL="285750" indent="-2857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stavební práce – </a:t>
            </a:r>
            <a:r>
              <a:rPr lang="cs-CZ" sz="2000" b="1" dirty="0">
                <a:solidFill>
                  <a:srgbClr val="0070C0"/>
                </a:solidFill>
              </a:rPr>
              <a:t>9 mil. Kč bez DPH </a:t>
            </a:r>
            <a:r>
              <a:rPr lang="cs-CZ" sz="2000" dirty="0"/>
              <a:t>(dosud 6 mil. Kč)</a:t>
            </a:r>
          </a:p>
          <a:p>
            <a:pPr lvl="1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2000" dirty="0"/>
              <a:t>bez původně navrhované povinnosti tzv. malé písemné zprávy</a:t>
            </a:r>
          </a:p>
          <a:p>
            <a:pPr marL="285750" indent="-2857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endParaRPr lang="cs-CZ" sz="2000" dirty="0"/>
          </a:p>
          <a:p>
            <a:pPr marL="0" indent="0" algn="just">
              <a:spcAft>
                <a:spcPts val="600"/>
              </a:spcAft>
              <a:buClr>
                <a:srgbClr val="00B050"/>
              </a:buClr>
              <a:buNone/>
            </a:pPr>
            <a:r>
              <a:rPr lang="cs-CZ" sz="2000" dirty="0"/>
              <a:t>§ 219 ZZVZ uveřejňování smlouvy a skutečně uhrazené ceny</a:t>
            </a:r>
          </a:p>
          <a:p>
            <a:pPr marL="285750" indent="-2857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povinnost uveřejnit smlouvu na profilu zadavatele – od </a:t>
            </a:r>
            <a:r>
              <a:rPr lang="cs-CZ" sz="2000" b="1" dirty="0">
                <a:solidFill>
                  <a:srgbClr val="0070C0"/>
                </a:solidFill>
              </a:rPr>
              <a:t>1 mil. Kč</a:t>
            </a:r>
            <a:r>
              <a:rPr lang="cs-CZ" sz="2000" dirty="0">
                <a:solidFill>
                  <a:srgbClr val="0070C0"/>
                </a:solidFill>
              </a:rPr>
              <a:t> </a:t>
            </a:r>
            <a:r>
              <a:rPr lang="cs-CZ" sz="2000" dirty="0"/>
              <a:t>bez DPH (dosud 500 tis. Kč)</a:t>
            </a:r>
          </a:p>
          <a:p>
            <a:pPr lvl="1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2000" dirty="0"/>
              <a:t>Veřejní zadavatelé, kteří neuveřejňují v registru smluv, zejména obce I. a II. typu</a:t>
            </a:r>
          </a:p>
          <a:p>
            <a:pPr lvl="1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cs-CZ" sz="2000" dirty="0"/>
          </a:p>
          <a:p>
            <a:pPr lvl="1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cs-CZ" sz="2000" dirty="0"/>
          </a:p>
          <a:p>
            <a:pPr marL="0" indent="0">
              <a:buClr>
                <a:srgbClr val="00B050"/>
              </a:buClr>
              <a:buNone/>
            </a:pPr>
            <a:endParaRPr lang="cs-CZ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296657"/>
      </p:ext>
    </p:extLst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39965-DED7-7264-9797-9C0D16D80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D1B722-765F-6FD4-6324-A5466803D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0"/>
            <a:ext cx="8373616" cy="1124744"/>
          </a:xfrm>
        </p:spPr>
        <p:txBody>
          <a:bodyPr/>
          <a:lstStyle/>
          <a:p>
            <a:r>
              <a:rPr lang="cs-CZ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Smlouvy </a:t>
            </a:r>
            <a:br>
              <a:rPr lang="cs-CZ" sz="2800" b="1" dirty="0">
                <a:solidFill>
                  <a:srgbClr val="0070C0"/>
                </a:solidFill>
                <a:cs typeface="Times New Roman" panose="02020603050405020304" pitchFamily="18" charset="0"/>
              </a:rPr>
            </a:br>
            <a:r>
              <a:rPr lang="cs-CZ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neuveřejnění v registru smluv a smlouva o centralizovaném zadávání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59B22F-2383-9E05-5988-E174D2980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68760"/>
            <a:ext cx="8784976" cy="5589240"/>
          </a:xfrm>
        </p:spPr>
        <p:txBody>
          <a:bodyPr/>
          <a:lstStyle/>
          <a:p>
            <a:pPr marL="285750" indent="-285750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reakce na rozhodnutí ÚOHS-S0285/2022/VZ</a:t>
            </a:r>
          </a:p>
          <a:p>
            <a:pPr marL="0" indent="0">
              <a:spcAft>
                <a:spcPts val="600"/>
              </a:spcAft>
              <a:buClr>
                <a:srgbClr val="00B050"/>
              </a:buClr>
              <a:buNone/>
            </a:pPr>
            <a:r>
              <a:rPr lang="cs-CZ" sz="2000" dirty="0">
                <a:solidFill>
                  <a:srgbClr val="0070C0"/>
                </a:solidFill>
              </a:rPr>
              <a:t>nový odst. 5 § 219 ZZVZ:</a:t>
            </a:r>
          </a:p>
          <a:p>
            <a:pPr marL="342900" indent="-34290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cs-CZ" sz="2000" b="1" i="1" dirty="0"/>
              <a:t>(5) Smlouva se považuje za uzavřenou v zadávacím řízení, pokud její obsah odpovídá obsahu smlouvy, která byla uzavřena v zadávacím řízení a byla od počátku zrušena z důvodu neuveřejnění v registru smluv; to platí i v případě, že se jedná o smlouvu, která nahrazuje původní smlouvu, z níž již bylo plněno, a vypořádává plnění z takto zrušené smlouvy. Za smlouvu odpovídající obsahu původní smlouvy se pro účely věty první považuje i smlouva obsahující oproti původní smlouvě změny, které jsou nepodstatné podle § 222 odst. 2 až 10.</a:t>
            </a:r>
            <a:endParaRPr lang="cs-CZ" sz="2000" dirty="0"/>
          </a:p>
          <a:p>
            <a:pPr marL="0" indent="0">
              <a:spcAft>
                <a:spcPts val="600"/>
              </a:spcAft>
              <a:buClr>
                <a:srgbClr val="00B050"/>
              </a:buClr>
              <a:buNone/>
            </a:pPr>
            <a:r>
              <a:rPr lang="cs-CZ" sz="2000" i="1" dirty="0">
                <a:solidFill>
                  <a:srgbClr val="0070C0"/>
                </a:solidFill>
              </a:rPr>
              <a:t>§ 9 odst. 5 ZZVZ</a:t>
            </a:r>
          </a:p>
          <a:p>
            <a:pPr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cs-CZ" sz="2000" i="1" dirty="0"/>
              <a:t>(5) Centrální zadavatel a zadavatel, pro něhož má být centralizované zadávání provedeno, </a:t>
            </a:r>
            <a:r>
              <a:rPr lang="cs-CZ" sz="2000" i="1" strike="sngStrike" dirty="0">
                <a:solidFill>
                  <a:srgbClr val="FF0000"/>
                </a:solidFill>
              </a:rPr>
              <a:t>jsou povinni nejpozději do okamžiku zadání veřejné zakázky</a:t>
            </a:r>
            <a:r>
              <a:rPr lang="cs-CZ" sz="2000" i="1" dirty="0"/>
              <a:t> </a:t>
            </a:r>
            <a:r>
              <a:rPr lang="cs-CZ" sz="2000" b="1" i="1" dirty="0">
                <a:solidFill>
                  <a:srgbClr val="0070C0"/>
                </a:solidFill>
              </a:rPr>
              <a:t>mohou</a:t>
            </a:r>
            <a:r>
              <a:rPr lang="cs-CZ" sz="2000" i="1" dirty="0"/>
              <a:t> uzavřít písemnou smlouvu, v níž upraví svá vzájemná práva a povinnosti v souvislosti s centralizovaným zadáváním…</a:t>
            </a:r>
            <a:endParaRPr lang="cs-CZ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316117"/>
      </p:ext>
    </p:extLst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169E0-5115-51F2-9F38-C0A3691CC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5BBD9B-9819-CEA2-EAB7-25822F919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cs-CZ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Krajské regionální centrum </a:t>
            </a:r>
            <a:br>
              <a:rPr lang="cs-CZ" sz="2800" b="1" dirty="0">
                <a:solidFill>
                  <a:srgbClr val="0070C0"/>
                </a:solidFill>
                <a:cs typeface="Times New Roman" panose="02020603050405020304" pitchFamily="18" charset="0"/>
              </a:rPr>
            </a:br>
            <a:r>
              <a:rPr lang="cs-CZ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centrální zadávání VZ – Liberecký kraj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879EDD-188C-63E5-34A5-BDCE00A30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856" y="1547664"/>
            <a:ext cx="8085584" cy="5193704"/>
          </a:xfrm>
        </p:spPr>
        <p:txBody>
          <a:bodyPr/>
          <a:lstStyle/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uzavřeno Memorandum o spolupráci v rámci Národní strategie veřejného zadávaní ČR s Ministerstvem pro místní rozvoj</a:t>
            </a:r>
          </a:p>
          <a:p>
            <a:pPr marL="0" indent="0" algn="just">
              <a:spcBef>
                <a:spcPct val="0"/>
              </a:spcBef>
              <a:buClr>
                <a:srgbClr val="009543"/>
              </a:buClr>
              <a:buNone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 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solidFill>
                  <a:srgbClr val="0070C0"/>
                </a:solidFill>
                <a:latin typeface="Arial" panose="020B0604020202020204" pitchFamily="34" charset="0"/>
                <a:cs typeface="Calibri"/>
              </a:rPr>
              <a:t>CÍL: </a:t>
            </a:r>
            <a:r>
              <a:rPr lang="cs-CZ" sz="2000" kern="1200" dirty="0">
                <a:latin typeface="Arial" panose="020B0604020202020204" pitchFamily="34" charset="0"/>
                <a:cs typeface="Calibri"/>
              </a:rPr>
              <a:t>vytvoření modelu regionálního centra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solidFill>
                  <a:srgbClr val="0070C0"/>
                </a:solidFill>
                <a:latin typeface="Arial" panose="020B0604020202020204" pitchFamily="34" charset="0"/>
                <a:cs typeface="Calibri"/>
              </a:rPr>
              <a:t>ÚČEL: </a:t>
            </a:r>
            <a:r>
              <a:rPr lang="cs-CZ" sz="2000" kern="1200" dirty="0">
                <a:latin typeface="Arial" panose="020B0604020202020204" pitchFamily="34" charset="0"/>
                <a:cs typeface="Calibri"/>
              </a:rPr>
              <a:t>centrální zadávání, efektivní využívání nástrojů nákupu    (e-shop, dynamický nákupní systém, rámcové smlouvy atd.)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LK poskytuje tyto činnosti v modelu interního oddělení veřejných zakázek, nikoli externí organizace nebo obchodní společnosti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LK bude plnit funkci centrálního zadavatele pro PO a pro města a obce Libereckého kraje 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PO, města a obce si vybírají vysoutěžené dodávky z „e-shopu“ LK. Vše ZDARMA </a:t>
            </a:r>
          </a:p>
        </p:txBody>
      </p:sp>
    </p:spTree>
    <p:extLst>
      <p:ext uri="{BB962C8B-B14F-4D97-AF65-F5344CB8AC3E}">
        <p14:creationId xmlns:p14="http://schemas.microsoft.com/office/powerpoint/2010/main" val="1817745954"/>
      </p:ext>
    </p:extLst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66B4B-436C-1FE6-63F1-F98DDBED7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E95CAD-F8F8-0279-8026-91E16147B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7992888" cy="792088"/>
          </a:xfrm>
        </p:spPr>
        <p:txBody>
          <a:bodyPr/>
          <a:lstStyle/>
          <a:p>
            <a:r>
              <a:rPr lang="cs-CZ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Centrální zadávání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CAE92F-D9D7-6E9C-625F-4E7737326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904656"/>
          </a:xfrm>
        </p:spPr>
        <p:txBody>
          <a:bodyPr/>
          <a:lstStyle/>
          <a:p>
            <a:pPr marL="285750" lvl="1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0070C0"/>
                </a:solidFill>
                <a:latin typeface="+mj-lt"/>
              </a:rPr>
              <a:t>Benefity</a:t>
            </a:r>
          </a:p>
          <a:p>
            <a:pPr marL="742950" lvl="1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dirty="0">
                <a:latin typeface="+mj-lt"/>
              </a:rPr>
              <a:t>úspora finančních prostředků – zvýšení atraktivity pro dodavatele</a:t>
            </a:r>
          </a:p>
          <a:p>
            <a:pPr marL="742950" lvl="1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dirty="0">
                <a:latin typeface="+mj-lt"/>
              </a:rPr>
              <a:t>centrální zadavatel odpovídá za soulad se ZZVZ  = vysoké nároky na odbornost </a:t>
            </a:r>
          </a:p>
          <a:p>
            <a:pPr marL="742950" lvl="1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dirty="0">
                <a:latin typeface="+mj-lt"/>
              </a:rPr>
              <a:t>pověřující zadavatel nemusí mít odborníky na ZZVZ, ale musí komunikovat </a:t>
            </a:r>
          </a:p>
          <a:p>
            <a:pPr marL="285750" lvl="1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dirty="0">
                <a:solidFill>
                  <a:srgbClr val="0070C0"/>
                </a:solidFill>
                <a:latin typeface="+mj-lt"/>
              </a:rPr>
              <a:t>Negativa</a:t>
            </a:r>
          </a:p>
          <a:p>
            <a:pPr marL="742950" lvl="1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dirty="0">
                <a:latin typeface="+mj-lt"/>
              </a:rPr>
              <a:t>ztráta možnosti nákupu u osvědčených menších lokálních dodavatelů</a:t>
            </a:r>
          </a:p>
          <a:p>
            <a:pPr marL="742950" lvl="1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dirty="0">
                <a:latin typeface="+mj-lt"/>
              </a:rPr>
              <a:t>riziko prodloužení zadávacího řízení</a:t>
            </a:r>
          </a:p>
          <a:p>
            <a:pPr marL="0" indent="0" algn="just">
              <a:spcBef>
                <a:spcPct val="0"/>
              </a:spcBef>
              <a:buClr>
                <a:srgbClr val="009543"/>
              </a:buClr>
              <a:buNone/>
            </a:pPr>
            <a:endParaRPr lang="cs-CZ" sz="2400" kern="1200" dirty="0">
              <a:solidFill>
                <a:srgbClr val="0070C0"/>
              </a:solidFill>
              <a:latin typeface="Arial" panose="020B0604020202020204" pitchFamily="34" charset="0"/>
              <a:cs typeface="Calibri"/>
            </a:endParaRPr>
          </a:p>
          <a:p>
            <a:pPr marL="0" indent="0" algn="just">
              <a:spcBef>
                <a:spcPct val="0"/>
              </a:spcBef>
              <a:buClr>
                <a:srgbClr val="009543"/>
              </a:buClr>
              <a:buNone/>
            </a:pPr>
            <a:r>
              <a:rPr lang="cs-CZ" sz="2000" kern="1200" dirty="0">
                <a:solidFill>
                  <a:srgbClr val="0070C0"/>
                </a:solidFill>
                <a:latin typeface="Arial" panose="020B0604020202020204" pitchFamily="34" charset="0"/>
                <a:cs typeface="Calibri"/>
              </a:rPr>
              <a:t>Komodity, vhodné pro centrální nákupy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elektrická energie a zemní plyn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poskytování telekomunikačních služeb a související služby a dodávky 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IT: HW, SW, licence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kancelářské potřeby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úklidové a hygienické prostředky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další komodity dle požadavků PO a </a:t>
            </a:r>
            <a:r>
              <a:rPr lang="pl-PL" sz="2000" kern="1200" dirty="0">
                <a:latin typeface="Arial" panose="020B0604020202020204" pitchFamily="34" charset="0"/>
                <a:cs typeface="Calibri"/>
              </a:rPr>
              <a:t>měst a obcí Libereckého kraje 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13239"/>
      </p:ext>
    </p:extLst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DF5FF-B75D-A2ED-34B5-9716E1999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50B96F-2331-58DA-87E4-8261DF0EC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88640"/>
            <a:ext cx="8208912" cy="1008112"/>
          </a:xfrm>
        </p:spPr>
        <p:txBody>
          <a:bodyPr/>
          <a:lstStyle/>
          <a:p>
            <a:r>
              <a:rPr lang="cs-CZ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Centrální zadávání  - dynamické nákupní systémy LK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C7B86D-3668-DE14-D0DC-C9ADE500F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40768"/>
            <a:ext cx="8445624" cy="5030019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kern="1200" dirty="0">
                <a:solidFill>
                  <a:srgbClr val="0070C0"/>
                </a:solidFill>
                <a:latin typeface="Arial" panose="020B0604020202020204" pitchFamily="34" charset="0"/>
                <a:cs typeface="Calibri"/>
              </a:rPr>
              <a:t>Centrální nákup IT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zaveden pro potřeby příspěvkových organizací LK, měst a obcí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možnost nákupu IT komponentů</a:t>
            </a:r>
          </a:p>
          <a:p>
            <a:pPr marL="0" indent="0" algn="just">
              <a:buNone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marL="0" indent="0" algn="just">
              <a:buNone/>
            </a:pPr>
            <a:r>
              <a:rPr lang="cs-CZ" sz="2000" kern="1200" dirty="0">
                <a:solidFill>
                  <a:srgbClr val="0070C0"/>
                </a:solidFill>
                <a:latin typeface="Arial" panose="020B0604020202020204" pitchFamily="34" charset="0"/>
                <a:cs typeface="Calibri"/>
              </a:rPr>
              <a:t>Centrální nákup kancelářských potřeb 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příprava pro zavedení dynamického nákupního systému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komunikace přes profil zadavatele LK 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odběr z e-shopu -  možnost přehledů objednaného zboží…</a:t>
            </a:r>
          </a:p>
          <a:p>
            <a:pPr marL="0" indent="0" algn="just">
              <a:spcBef>
                <a:spcPct val="0"/>
              </a:spcBef>
              <a:buClr>
                <a:srgbClr val="009543"/>
              </a:buClr>
              <a:buNone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marL="0" indent="0" algn="just">
              <a:buNone/>
            </a:pPr>
            <a:r>
              <a:rPr lang="cs-CZ" sz="2000" kern="1200" dirty="0">
                <a:solidFill>
                  <a:srgbClr val="0070C0"/>
                </a:solidFill>
                <a:latin typeface="Arial" panose="020B0604020202020204" pitchFamily="34" charset="0"/>
                <a:cs typeface="Calibri"/>
              </a:rPr>
              <a:t>Komunikace při centrálním zadávání 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rozšířen profil zadavatele LK – nástroj pro sběr dat a komunikaci s pověřujícími zadavateli, všechny informace na jednom místě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bude zřízen přístup do aplikace pro každého pověřujícího zadavatele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000" kern="1200" dirty="0">
                <a:latin typeface="Arial" panose="020B0604020202020204" pitchFamily="34" charset="0"/>
                <a:cs typeface="Calibri"/>
              </a:rPr>
              <a:t>údaje budou zaslány oddělení veřejných zakázek k zavedení do aplikace – </a:t>
            </a:r>
            <a:r>
              <a:rPr lang="cs-CZ" sz="2000" kern="1200" dirty="0">
                <a:solidFill>
                  <a:srgbClr val="0070C0"/>
                </a:solidFill>
                <a:latin typeface="Arial" panose="020B0604020202020204" pitchFamily="34" charset="0"/>
                <a:cs typeface="Calibri"/>
              </a:rPr>
              <a:t>oslovení PO s termínem zaslání do 4. 4. 2025</a:t>
            </a: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marL="0" indent="0" algn="just">
              <a:buNone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marL="0" indent="0" algn="just">
              <a:buNone/>
            </a:pPr>
            <a:endParaRPr lang="cs-CZ" sz="2000" dirty="0">
              <a:latin typeface="+mj-lt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885649"/>
      </p:ext>
    </p:extLst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53FA6-A090-9051-3160-1D9A40FD0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A240BA-3730-8CCF-7A03-7006773A0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88640"/>
            <a:ext cx="8208912" cy="1008112"/>
          </a:xfrm>
        </p:spPr>
        <p:txBody>
          <a:bodyPr/>
          <a:lstStyle/>
          <a:p>
            <a:r>
              <a:rPr lang="pl-PL" sz="2800" b="1" dirty="0">
                <a:solidFill>
                  <a:srgbClr val="0070C0"/>
                </a:solidFill>
              </a:rPr>
              <a:t>Komunikační vlákna pro sběr dat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992B1F-8AC8-3764-52C6-B5F62CAD8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40768"/>
            <a:ext cx="8445624" cy="5030019"/>
          </a:xfrm>
        </p:spPr>
        <p:txBody>
          <a:bodyPr/>
          <a:lstStyle/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marL="0" indent="0" algn="just">
              <a:buNone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marL="0" indent="0" algn="just">
              <a:buNone/>
            </a:pPr>
            <a:endParaRPr lang="cs-CZ" sz="2000" dirty="0">
              <a:latin typeface="+mj-lt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4BBC438-668A-1BAD-D383-9089ABFE212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78" y="1825909"/>
            <a:ext cx="9042803" cy="4059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366594"/>
      </p:ext>
    </p:extLst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C6BC3-70DC-4E74-4776-6F041F54B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B2A2E3-758B-80D7-2397-0D63FF335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88640"/>
            <a:ext cx="8208912" cy="1008112"/>
          </a:xfrm>
        </p:spPr>
        <p:txBody>
          <a:bodyPr/>
          <a:lstStyle/>
          <a:p>
            <a:r>
              <a:rPr lang="pl-PL" sz="2800" b="1" dirty="0">
                <a:solidFill>
                  <a:srgbClr val="0070C0"/>
                </a:solidFill>
              </a:rPr>
              <a:t>Komunikační vlákna pro sběr dat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6F823B-2119-3F2C-0C17-7081B80C8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40768"/>
            <a:ext cx="8445624" cy="5030019"/>
          </a:xfrm>
        </p:spPr>
        <p:txBody>
          <a:bodyPr/>
          <a:lstStyle/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marL="0" indent="0" algn="just">
              <a:buNone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pPr marL="0" indent="0" algn="just">
              <a:buNone/>
            </a:pPr>
            <a:endParaRPr lang="cs-CZ" sz="2000" dirty="0">
              <a:latin typeface="+mj-lt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latin typeface="Arial" panose="020B0604020202020204" pitchFamily="34" charset="0"/>
              <a:cs typeface="Calibri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395736C-4347-C17F-A812-1571B34A6C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234" y="1484784"/>
            <a:ext cx="875941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865061"/>
      </p:ext>
    </p:extLst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10095</TotalTime>
  <Words>734</Words>
  <Application>Microsoft Office PowerPoint</Application>
  <PresentationFormat>Předvádění na obrazovce (4:3)</PresentationFormat>
  <Paragraphs>98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Titillium</vt:lpstr>
      <vt:lpstr>Wingdings</vt:lpstr>
      <vt:lpstr>1_Výchozí návrh</vt:lpstr>
      <vt:lpstr>Prezentace aplikace PowerPoint</vt:lpstr>
      <vt:lpstr>Novela zákona č. 134/2016 Sb., o zadávání veřejných zakázek</vt:lpstr>
      <vt:lpstr>Navýšení finančních limitů pro VZMR</vt:lpstr>
      <vt:lpstr>Smlouvy  neuveřejnění v registru smluv a smlouva o centralizovaném zadávání</vt:lpstr>
      <vt:lpstr>Krajské regionální centrum  centrální zadávání VZ – Liberecký kraj</vt:lpstr>
      <vt:lpstr>Centrální zadávání </vt:lpstr>
      <vt:lpstr>Centrální zadávání  - dynamické nákupní systémy LK</vt:lpstr>
      <vt:lpstr>Komunikační vlákna pro sběr dat</vt:lpstr>
      <vt:lpstr>Komunikační vlákna pro sběr dat</vt:lpstr>
      <vt:lpstr>Vzhled e-shopu</vt:lpstr>
      <vt:lpstr>Prezentace aplikace PowerPoint</vt:lpstr>
    </vt:vector>
  </TitlesOfParts>
  <Company>kulk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hojnym</dc:creator>
  <cp:lastModifiedBy>Peterková Markéta</cp:lastModifiedBy>
  <cp:revision>435</cp:revision>
  <cp:lastPrinted>2024-10-08T08:41:40Z</cp:lastPrinted>
  <dcterms:created xsi:type="dcterms:W3CDTF">2006-11-28T08:08:46Z</dcterms:created>
  <dcterms:modified xsi:type="dcterms:W3CDTF">2025-04-03T06:00:24Z</dcterms:modified>
</cp:coreProperties>
</file>